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2" r:id="rId1"/>
  </p:sldMasterIdLst>
  <p:sldIdLst>
    <p:sldId id="256" r:id="rId2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70" d="100"/>
          <a:sy n="70" d="100"/>
        </p:scale>
        <p:origin x="9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5960537"/>
            <a:ext cx="8800601" cy="5363629"/>
          </a:xfrm>
        </p:spPr>
        <p:txBody>
          <a:bodyPr anchor="b">
            <a:normAutofit/>
          </a:bodyPr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11324161"/>
            <a:ext cx="8800601" cy="2669708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42292" y="10242746"/>
            <a:ext cx="1860631" cy="185311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10736691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19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1444978"/>
            <a:ext cx="8789313" cy="7388539"/>
          </a:xfrm>
        </p:spPr>
        <p:txBody>
          <a:bodyPr anchor="ctr">
            <a:normAutofit/>
          </a:bodyPr>
          <a:lstStyle>
            <a:lvl1pPr algn="l">
              <a:defRPr sz="6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10320702"/>
            <a:ext cx="8789313" cy="368797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505843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689815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86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1444978"/>
            <a:ext cx="8146116" cy="6863644"/>
          </a:xfrm>
        </p:spPr>
        <p:txBody>
          <a:bodyPr anchor="ctr">
            <a:normAutofit/>
          </a:bodyPr>
          <a:lstStyle>
            <a:lvl1pPr algn="l">
              <a:defRPr sz="6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8308622"/>
            <a:ext cx="7538517" cy="90311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10320702"/>
            <a:ext cx="8789313" cy="368797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7505843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689815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11089" y="1536012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6886651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7830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5779915"/>
            <a:ext cx="8789313" cy="6458892"/>
          </a:xfrm>
        </p:spPr>
        <p:txBody>
          <a:bodyPr anchor="b">
            <a:normAutofit/>
          </a:bodyPr>
          <a:lstStyle>
            <a:lvl1pPr algn="l">
              <a:defRPr sz="6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12282311"/>
            <a:ext cx="8789313" cy="17294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1164008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11811766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70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1444978"/>
            <a:ext cx="8146116" cy="6863644"/>
          </a:xfrm>
        </p:spPr>
        <p:txBody>
          <a:bodyPr anchor="ctr">
            <a:normAutofit/>
          </a:bodyPr>
          <a:lstStyle>
            <a:lvl1pPr algn="l">
              <a:defRPr sz="6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10295467"/>
            <a:ext cx="8917723" cy="198684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2282311"/>
            <a:ext cx="8917723" cy="17294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1164008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11811766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2411089" y="1536012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6886651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93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1487187"/>
            <a:ext cx="8789312" cy="6826714"/>
          </a:xfrm>
        </p:spPr>
        <p:txBody>
          <a:bodyPr anchor="ctr">
            <a:normAutofit/>
          </a:bodyPr>
          <a:lstStyle>
            <a:lvl1pPr algn="l">
              <a:defRPr sz="6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10295467"/>
            <a:ext cx="8789313" cy="198684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12282311"/>
            <a:ext cx="8789313" cy="17294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164008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11811766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4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466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1487186"/>
            <a:ext cx="2208176" cy="12524603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1487186"/>
            <a:ext cx="6288464" cy="125246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56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1479372"/>
            <a:ext cx="8785599" cy="303618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5057422"/>
            <a:ext cx="8789313" cy="89543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66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917480"/>
            <a:ext cx="8789313" cy="348160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8489244"/>
            <a:ext cx="8789313" cy="2039467"/>
          </a:xfrm>
        </p:spPr>
        <p:txBody>
          <a:bodyPr anchor="t"/>
          <a:lstStyle>
            <a:lvl1pPr marL="0" indent="0" algn="l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505843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689815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59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5064786"/>
            <a:ext cx="4263375" cy="893012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5064786"/>
            <a:ext cx="4262791" cy="893012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1867339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8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5277928"/>
            <a:ext cx="3832795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6643884"/>
            <a:ext cx="4263376" cy="73616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5270277"/>
            <a:ext cx="3830985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6636232"/>
            <a:ext cx="4260907" cy="73616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1867339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56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1479372"/>
            <a:ext cx="8785600" cy="303618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81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28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1057394"/>
            <a:ext cx="3506112" cy="2314221"/>
          </a:xfrm>
        </p:spPr>
        <p:txBody>
          <a:bodyPr anchor="b"/>
          <a:lstStyle>
            <a:lvl1pPr algn="l">
              <a:defRPr sz="2667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1057397"/>
            <a:ext cx="5054541" cy="12835468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3789305"/>
            <a:ext cx="3506112" cy="10103552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68579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177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11379200"/>
            <a:ext cx="8789313" cy="1343379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1505102"/>
            <a:ext cx="8789313" cy="9137707"/>
          </a:xfrm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12722579"/>
            <a:ext cx="8789313" cy="11702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11640084"/>
            <a:ext cx="1811141" cy="120416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11811766"/>
            <a:ext cx="779971" cy="865481"/>
          </a:xfrm>
        </p:spPr>
        <p:txBody>
          <a:bodyPr/>
          <a:lstStyle/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89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1867"/>
            <a:ext cx="2641600" cy="15736007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676"/>
            <a:ext cx="2603029" cy="16244072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1625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1479372"/>
            <a:ext cx="8785600" cy="303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5057422"/>
            <a:ext cx="8789313" cy="921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14542435"/>
            <a:ext cx="1021840" cy="877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AD88E-ECB8-480C-B36E-E94B8A15847B}" type="datetimeFigureOut">
              <a:rPr lang="es-ES" smtClean="0"/>
              <a:t>12/06/2024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14544141"/>
            <a:ext cx="7621984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1867339"/>
            <a:ext cx="77997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rgbClr val="FEFFFF"/>
                </a:solidFill>
              </a:defRPr>
            </a:lvl1pPr>
          </a:lstStyle>
          <a:p>
            <a:fld id="{6BC33E24-F3EE-4B2D-8F35-AD91D2F74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68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</p:sldLayoutIdLst>
  <p:txStyles>
    <p:titleStyle>
      <a:lvl1pPr algn="l" defTabSz="609585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21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8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oopsalus.com" TargetMode="External"/><Relationship Id="rId7" Type="http://schemas.openxmlformats.org/officeDocument/2006/relationships/image" Target="../media/image4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webp"/><Relationship Id="rId4" Type="http://schemas.openxmlformats.org/officeDocument/2006/relationships/hyperlink" Target="http://www.coopsalu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C5AA2E9-6DBB-6211-0365-495548E93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8" y="0"/>
            <a:ext cx="2237874" cy="22378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FE99DA6-5C9E-9550-BB71-15A63E56EFDC}"/>
              </a:ext>
            </a:extLst>
          </p:cNvPr>
          <p:cNvSpPr txBox="1"/>
          <p:nvPr/>
        </p:nvSpPr>
        <p:spPr>
          <a:xfrm>
            <a:off x="3248526" y="794084"/>
            <a:ext cx="82777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MF0272_2 PRIMEROS AUXILIOS</a:t>
            </a:r>
          </a:p>
          <a:p>
            <a:pPr algn="ctr"/>
            <a:r>
              <a:rPr lang="es-ES" sz="2000" b="1" dirty="0"/>
              <a:t>Módulo Formativo Transversal de Certificados de Profesionalidad</a:t>
            </a:r>
          </a:p>
          <a:p>
            <a:pPr algn="ctr"/>
            <a:r>
              <a:rPr lang="es-ES" sz="2000" b="1" dirty="0"/>
              <a:t>CERTIFICADO DEL CURSO EXPEDIDO POR </a:t>
            </a:r>
            <a:r>
              <a:rPr lang="es-ES" sz="3200" b="1" dirty="0"/>
              <a:t>LABORA</a:t>
            </a:r>
          </a:p>
          <a:p>
            <a:pPr algn="ctr"/>
            <a:endParaRPr lang="es-ES" sz="20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F319F24-7E8F-8DB4-0B0A-0346A0660AD9}"/>
              </a:ext>
            </a:extLst>
          </p:cNvPr>
          <p:cNvSpPr txBox="1"/>
          <p:nvPr/>
        </p:nvSpPr>
        <p:spPr>
          <a:xfrm>
            <a:off x="1010653" y="2738562"/>
            <a:ext cx="10852484" cy="76636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000" b="1" dirty="0"/>
              <a:t>DURACIÓN DEL CURSO:</a:t>
            </a:r>
            <a:r>
              <a:rPr lang="es-ES" sz="2000" dirty="0"/>
              <a:t> 40 HORAS</a:t>
            </a:r>
            <a:r>
              <a:rPr lang="es-ES" sz="2000" b="1" dirty="0"/>
              <a:t> </a:t>
            </a:r>
          </a:p>
          <a:p>
            <a:endParaRPr lang="es-ES" sz="2000" b="1" dirty="0"/>
          </a:p>
          <a:p>
            <a:r>
              <a:rPr lang="es-ES" sz="2000" b="1" dirty="0"/>
              <a:t>INICIO:</a:t>
            </a:r>
            <a:r>
              <a:rPr lang="es-ES" sz="2000" dirty="0"/>
              <a:t> MARTES 25 DE JUNIO 2024</a:t>
            </a:r>
            <a:endParaRPr lang="es-ES" sz="2000" b="1" dirty="0"/>
          </a:p>
          <a:p>
            <a:endParaRPr lang="es-ES" sz="2000" b="1" dirty="0"/>
          </a:p>
          <a:p>
            <a:r>
              <a:rPr lang="es-ES" sz="2000" b="1" dirty="0"/>
              <a:t>FINALIZACIÓN:</a:t>
            </a:r>
            <a:r>
              <a:rPr lang="es-ES" sz="2000" dirty="0"/>
              <a:t> JUEVES 4 DE JULIO 2024</a:t>
            </a:r>
            <a:endParaRPr lang="es-ES" sz="2000" b="1" dirty="0"/>
          </a:p>
          <a:p>
            <a:endParaRPr lang="es-ES" sz="2000" b="1" dirty="0"/>
          </a:p>
          <a:p>
            <a:r>
              <a:rPr lang="es-ES" sz="2000" b="1" dirty="0"/>
              <a:t>HORARIO:</a:t>
            </a:r>
            <a:r>
              <a:rPr lang="es-ES" sz="2000" dirty="0"/>
              <a:t> DE LUNES A VIERNES DE 09:00 A 14:00 H. Asistencia obligatoria.</a:t>
            </a:r>
            <a:endParaRPr lang="es-ES" sz="2000" b="1" dirty="0"/>
          </a:p>
          <a:p>
            <a:endParaRPr lang="es-ES" sz="2000" b="1" dirty="0"/>
          </a:p>
          <a:p>
            <a:r>
              <a:rPr lang="es-ES" sz="2000" b="1" dirty="0"/>
              <a:t>REQUISITOS DE ACCESO:</a:t>
            </a:r>
            <a:r>
              <a:rPr lang="es-ES" sz="2000" dirty="0"/>
              <a:t> Módulo de Nivel 2: Certificado ESO o equivalentes</a:t>
            </a:r>
          </a:p>
          <a:p>
            <a:endParaRPr lang="es-ES" sz="2000" b="1" dirty="0"/>
          </a:p>
          <a:p>
            <a:r>
              <a:rPr lang="es-ES" sz="2000" b="1" dirty="0" err="1"/>
              <a:t>Nº</a:t>
            </a:r>
            <a:r>
              <a:rPr lang="es-ES" sz="2000" b="1" dirty="0"/>
              <a:t> DE PLAZAS:</a:t>
            </a:r>
            <a:r>
              <a:rPr lang="es-ES" sz="2000" dirty="0"/>
              <a:t> 25 PLAZAS</a:t>
            </a:r>
            <a:endParaRPr lang="es-ES" sz="2000" b="1" dirty="0"/>
          </a:p>
          <a:p>
            <a:endParaRPr lang="es-ES" sz="2000" b="1" dirty="0"/>
          </a:p>
          <a:p>
            <a:pPr lvl="0" algn="just"/>
            <a:r>
              <a:rPr lang="es-ES" sz="2000" b="1" dirty="0"/>
              <a:t>MATRÍCULA: 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z="2000" dirty="0"/>
              <a:t>Impreso de matrícula debidamente cumplimentado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z="2000" dirty="0"/>
              <a:t>Copia del DNI/NIE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z="2000" dirty="0"/>
              <a:t>Certificado de estudios que se aportan de acceso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z="2000" dirty="0"/>
              <a:t>75 € alumnado de </a:t>
            </a:r>
            <a:r>
              <a:rPr lang="es-ES" sz="2000" dirty="0" err="1"/>
              <a:t>Salus</a:t>
            </a:r>
            <a:r>
              <a:rPr lang="es-ES" sz="2000" dirty="0"/>
              <a:t> – 100 € alumnado externo</a:t>
            </a:r>
          </a:p>
          <a:p>
            <a:pPr marL="0" lvl="3" algn="just"/>
            <a:endParaRPr lang="es-ES" sz="2000" b="1" dirty="0"/>
          </a:p>
          <a:p>
            <a:pPr marL="0" lvl="3" algn="just"/>
            <a:r>
              <a:rPr lang="es-ES" sz="2000" b="1" dirty="0"/>
              <a:t>			Horario de Secretaría de 09:00 a 14:00 y de 15:00 a 19:00 h</a:t>
            </a:r>
          </a:p>
          <a:p>
            <a:pPr marL="0" lvl="3" algn="just"/>
            <a:endParaRPr lang="es-ES" sz="2000" b="1" dirty="0"/>
          </a:p>
          <a:p>
            <a:pPr marL="0" lvl="3" algn="just">
              <a:lnSpc>
                <a:spcPct val="150000"/>
              </a:lnSpc>
            </a:pPr>
            <a:r>
              <a:rPr lang="es-ES" sz="2000" b="1" dirty="0"/>
              <a:t>			</a:t>
            </a:r>
            <a:r>
              <a:rPr lang="es-ES" sz="2400" b="1" dirty="0"/>
              <a:t>COOP. SALUS C/ PINTOR VERGARA 3 12004 CASTELLÓ</a:t>
            </a:r>
          </a:p>
          <a:p>
            <a:pPr marL="0" lvl="3" algn="just">
              <a:lnSpc>
                <a:spcPct val="150000"/>
              </a:lnSpc>
            </a:pPr>
            <a:r>
              <a:rPr lang="es-ES" sz="2400" b="1" dirty="0"/>
              <a:t>		TF 964218617     </a:t>
            </a:r>
            <a:r>
              <a:rPr lang="es-ES" sz="2400" b="1" dirty="0">
                <a:hlinkClick r:id="rId3"/>
              </a:rPr>
              <a:t>info@coopsalus.com</a:t>
            </a:r>
            <a:r>
              <a:rPr lang="es-ES" sz="2400" b="1" dirty="0"/>
              <a:t>   </a:t>
            </a:r>
            <a:r>
              <a:rPr lang="es-ES" sz="2400" b="1" dirty="0">
                <a:hlinkClick r:id="rId4"/>
              </a:rPr>
              <a:t>www.coopsalus.com</a:t>
            </a:r>
            <a:endParaRPr lang="es-ES" sz="2400" b="1" dirty="0"/>
          </a:p>
          <a:p>
            <a:pPr marL="0" lvl="3" algn="just"/>
            <a:endParaRPr lang="es-ES" sz="20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10194FA-6336-9FE2-E512-1138E3655165}"/>
              </a:ext>
            </a:extLst>
          </p:cNvPr>
          <p:cNvSpPr txBox="1"/>
          <p:nvPr/>
        </p:nvSpPr>
        <p:spPr>
          <a:xfrm>
            <a:off x="1678675" y="11747722"/>
            <a:ext cx="984757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CONTENIDOS DEL CURSO</a:t>
            </a:r>
          </a:p>
          <a:p>
            <a:pPr algn="ctr"/>
            <a:endParaRPr lang="es-ES" b="1" dirty="0"/>
          </a:p>
          <a:p>
            <a:r>
              <a:rPr lang="es-E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Unidad de competencia asociada 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UC0272_2 Asistir como primer interviniente en caso de accidente o situación de emergencia.</a:t>
            </a:r>
          </a:p>
          <a:p>
            <a:endParaRPr lang="es-E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s-E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Fundamentos de Primeros Auxilios: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</a:rPr>
              <a:t> Accidente, urgencia y emergencia. Método PAS ante una emergencia. Apoyo psicológico en Primeros Auxilios.</a:t>
            </a:r>
          </a:p>
          <a:p>
            <a:pPr marL="342900" indent="-342900">
              <a:buAutoNum type="arabicPeriod"/>
            </a:pP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RCP básica y obstrucción de la vía aérea por cuerpo extraño.</a:t>
            </a:r>
            <a:r>
              <a:rPr lang="es-ES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La cadena de supervivencia. RCP Básica y en casos especiales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</a:rPr>
              <a:t>. Desobstrucción de vía aérea. Administración de oxígeno.</a:t>
            </a:r>
          </a:p>
          <a:p>
            <a:pPr marL="342900" indent="-342900">
              <a:buAutoNum type="arabicPeriod"/>
            </a:pP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Técnicas y maniobras de la primera asistencia al accidentado:</a:t>
            </a:r>
            <a:r>
              <a:rPr lang="es-ES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Valoración del paciente traumático. Traumatismos en extremidades, cráneo encefálicos, de columna vertebral. Inmovilizaciones y traslados. Heridas, contusiones, hemorragias, shock. Lesiones producidas por el calor y el frío, insolación, golpe de calor, quemadura, hipotermia, congelación. Picaduras y mordeduras. Intoxicaciones. Ahogamientos. </a:t>
            </a:r>
          </a:p>
          <a:p>
            <a:pPr marL="342900" indent="-342900">
              <a:buAutoNum type="arabicPeriod"/>
            </a:pP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Asistencia a víctimas con necesidades especiales, emergencias colectivas y catástrofes.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Triage</a:t>
            </a:r>
            <a:endParaRPr lang="es-ES" sz="1600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42A7990-CFA8-B721-94A5-A35E64CC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4" y="10171482"/>
            <a:ext cx="2815389" cy="1960846"/>
          </a:xfrm>
          <a:prstGeom prst="rect">
            <a:avLst/>
          </a:prstGeom>
        </p:spPr>
      </p:pic>
      <p:pic>
        <p:nvPicPr>
          <p:cNvPr id="13" name="Gráfico 12" descr="Corazón con pulso con relleno sólido">
            <a:extLst>
              <a:ext uri="{FF2B5EF4-FFF2-40B4-BE49-F238E27FC236}">
                <a16:creationId xmlns:a16="http://schemas.microsoft.com/office/drawing/2014/main" id="{5C553ACB-E2E2-DEEE-3C13-41BA122542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18950" y="2421525"/>
            <a:ext cx="1562397" cy="146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2700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N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300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Hernandez Castejón, Mªcarmen</dc:creator>
  <cp:lastModifiedBy>Hernandez Castejón, Mªcarmen</cp:lastModifiedBy>
  <cp:revision>18</cp:revision>
  <dcterms:created xsi:type="dcterms:W3CDTF">2023-06-13T06:57:01Z</dcterms:created>
  <dcterms:modified xsi:type="dcterms:W3CDTF">2024-06-12T15:21:23Z</dcterms:modified>
</cp:coreProperties>
</file>